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67" r:id="rId3"/>
    <p:sldId id="266" r:id="rId4"/>
    <p:sldId id="274" r:id="rId5"/>
    <p:sldId id="275" r:id="rId6"/>
    <p:sldId id="276" r:id="rId7"/>
    <p:sldId id="269" r:id="rId8"/>
    <p:sldId id="277" r:id="rId9"/>
    <p:sldId id="278" r:id="rId10"/>
    <p:sldId id="279" r:id="rId11"/>
    <p:sldId id="280" r:id="rId12"/>
    <p:sldId id="281" r:id="rId13"/>
    <p:sldId id="282" r:id="rId14"/>
    <p:sldId id="271" r:id="rId15"/>
    <p:sldId id="272" r:id="rId16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/>
    <p:restoredTop sz="85417"/>
  </p:normalViewPr>
  <p:slideViewPr>
    <p:cSldViewPr snapToGrid="0" snapToObjects="1">
      <p:cViewPr varScale="1">
        <p:scale>
          <a:sx n="105" d="100"/>
          <a:sy n="105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Squares</a:t>
            </a:r>
            <a:r>
              <a:rPr lang="en-US" baseline="0" dirty="0" smtClean="0"/>
              <a:t> are motifs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1" y="1040418"/>
            <a:ext cx="10363200" cy="1849085"/>
          </a:xfrm>
        </p:spPr>
        <p:txBody>
          <a:bodyPr/>
          <a:lstStyle/>
          <a:p>
            <a:r>
              <a:rPr lang="en-US" sz="3600" dirty="0"/>
              <a:t>Identifying novel functional linear motifs using host-viral protein interactions and the principle of convergent </a:t>
            </a:r>
            <a:r>
              <a:rPr lang="en-US" sz="3600" dirty="0" smtClean="0"/>
              <a:t>evolution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Vitalii Kleshchevnikov</a:t>
            </a:r>
          </a:p>
          <a:p>
            <a:r>
              <a:rPr lang="en-GB" dirty="0" err="1" smtClean="0"/>
              <a:t>Evangelia</a:t>
            </a:r>
            <a:r>
              <a:rPr lang="en-GB" dirty="0" smtClean="0"/>
              <a:t> </a:t>
            </a:r>
            <a:r>
              <a:rPr lang="en-GB" dirty="0" err="1" smtClean="0"/>
              <a:t>Petsalaki’s</a:t>
            </a:r>
            <a:r>
              <a:rPr lang="en-GB" dirty="0" smtClean="0"/>
              <a:t> group </a:t>
            </a:r>
            <a:br>
              <a:rPr lang="en-GB" dirty="0" smtClean="0"/>
            </a:br>
            <a:r>
              <a:rPr lang="en-GB" dirty="0" smtClean="0"/>
              <a:t>(Whole Cell Signalling)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types of motifs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9200"/>
            <a:ext cx="5455920" cy="545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96" y="1124712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723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Domain-binding motifs MOD &amp; LIG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1328" y="2999232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3391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Domain-binding motifs MOD &amp; LIG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2640" y="2889504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80704" y="2889504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2905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motif 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Each </a:t>
            </a:r>
            <a:r>
              <a:rPr lang="en-US" b="1" u="sng" dirty="0"/>
              <a:t>set </a:t>
            </a:r>
            <a:r>
              <a:rPr lang="en-US" dirty="0"/>
              <a:t>consists of </a:t>
            </a:r>
            <a:r>
              <a:rPr lang="en-US" b="1" u="sng" dirty="0"/>
              <a:t>viral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u="sng" dirty="0"/>
              <a:t>human</a:t>
            </a:r>
            <a:r>
              <a:rPr lang="en-US" dirty="0"/>
              <a:t> interacting </a:t>
            </a:r>
            <a:r>
              <a:rPr lang="en-US" b="1" u="sng" dirty="0"/>
              <a:t>partners</a:t>
            </a:r>
            <a:r>
              <a:rPr lang="en-US" dirty="0"/>
              <a:t> of a </a:t>
            </a:r>
            <a:r>
              <a:rPr lang="en-US" b="1" u="sng" dirty="0"/>
              <a:t>viral-interacting human protein</a:t>
            </a:r>
            <a:r>
              <a:rPr lang="en-US" dirty="0"/>
              <a:t> and </a:t>
            </a:r>
            <a:r>
              <a:rPr lang="en-US" b="1" u="sng" dirty="0"/>
              <a:t>1 viral protein </a:t>
            </a:r>
            <a:r>
              <a:rPr lang="en-US" dirty="0"/>
              <a:t>used </a:t>
            </a:r>
            <a:r>
              <a:rPr lang="en-US" b="1" u="sng" dirty="0"/>
              <a:t>to</a:t>
            </a:r>
            <a:r>
              <a:rPr lang="en-US" dirty="0"/>
              <a:t> limit </a:t>
            </a:r>
            <a:r>
              <a:rPr lang="en-US" b="1" u="sng" dirty="0"/>
              <a:t>the search space</a:t>
            </a:r>
            <a:endParaRPr lang="fi-FI" b="1" u="sng" dirty="0" smtClean="0"/>
          </a:p>
          <a:p>
            <a:r>
              <a:rPr lang="fi-FI" dirty="0" smtClean="0"/>
              <a:t>Out of 5987</a:t>
            </a:r>
            <a:r>
              <a:rPr lang="en-US" dirty="0" smtClean="0"/>
              <a:t> sets of proteins 682 sets returned </a:t>
            </a:r>
            <a:r>
              <a:rPr lang="is-IS" dirty="0"/>
              <a:t>548 motif patterns and </a:t>
            </a:r>
            <a:r>
              <a:rPr lang="is-IS" dirty="0" smtClean="0"/>
              <a:t>3326 </a:t>
            </a:r>
            <a:r>
              <a:rPr lang="is-IS" dirty="0"/>
              <a:t>motif instances in </a:t>
            </a:r>
            <a:r>
              <a:rPr lang="is-IS" dirty="0" smtClean="0"/>
              <a:t>654 proteins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(the probability of finding each motif by chance &lt; 0.3)</a:t>
            </a:r>
            <a:endParaRPr lang="en-US" dirty="0"/>
          </a:p>
          <a:p>
            <a:r>
              <a:rPr lang="en-US" dirty="0" smtClean="0"/>
              <a:t>After the </a:t>
            </a:r>
            <a:r>
              <a:rPr lang="en-US" dirty="0"/>
              <a:t>FDR </a:t>
            </a:r>
            <a:r>
              <a:rPr lang="en-US" dirty="0" smtClean="0"/>
              <a:t>correction and filtering at p &lt; 0.05, </a:t>
            </a:r>
            <a:r>
              <a:rPr lang="is-IS" dirty="0" smtClean="0"/>
              <a:t>105</a:t>
            </a:r>
            <a:r>
              <a:rPr lang="en-US" dirty="0"/>
              <a:t> sets </a:t>
            </a:r>
            <a:r>
              <a:rPr lang="en-US" dirty="0" smtClean="0"/>
              <a:t>has returned 91 </a:t>
            </a:r>
            <a:r>
              <a:rPr lang="is-IS" dirty="0"/>
              <a:t>motif </a:t>
            </a:r>
            <a:r>
              <a:rPr lang="is-IS" dirty="0" smtClean="0"/>
              <a:t>pattern and </a:t>
            </a:r>
            <a:r>
              <a:rPr lang="en-US" dirty="0" smtClean="0"/>
              <a:t>810 </a:t>
            </a:r>
            <a:r>
              <a:rPr lang="is-IS" dirty="0"/>
              <a:t>motif instances in </a:t>
            </a:r>
            <a:r>
              <a:rPr lang="cs-CZ" dirty="0"/>
              <a:t>197 </a:t>
            </a:r>
            <a:r>
              <a:rPr lang="is-IS" dirty="0" smtClean="0"/>
              <a:t>proteins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Most of these have some degree of similarity with known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5505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92"/>
            <a:ext cx="12192000" cy="65493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558800" y="1524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smtClean="0"/>
              <a:t>Linear motif search results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191935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708346" y="275831"/>
            <a:ext cx="10871200" cy="762000"/>
          </a:xfrm>
        </p:spPr>
        <p:txBody>
          <a:bodyPr/>
          <a:lstStyle/>
          <a:p>
            <a:pPr algn="ctr"/>
            <a:r>
              <a:rPr lang="en-US" altLang="x-none" dirty="0" smtClean="0">
                <a:latin typeface="HelveticaNeueLT Pro 45 Lt" charset="0"/>
                <a:ea typeface="ＭＳ Ｐゴシック" charset="-128"/>
                <a:cs typeface="HelveticaNeueLT Pro 45 Lt" charset="0"/>
              </a:rPr>
              <a:t>Overview</a:t>
            </a:r>
            <a:endParaRPr lang="x-none" altLang="x-none" dirty="0">
              <a:latin typeface="HelveticaNeueLT Pro 45 Lt" charset="0"/>
              <a:ea typeface="ＭＳ Ｐゴシック" charset="-128"/>
              <a:cs typeface="HelveticaNeueLT Pro 45 Lt" charset="0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122565" y="963369"/>
            <a:ext cx="5052399" cy="889903"/>
            <a:chOff x="5285854" y="8132228"/>
            <a:chExt cx="6885528" cy="1212780"/>
          </a:xfrm>
        </p:grpSpPr>
        <p:grpSp>
          <p:nvGrpSpPr>
            <p:cNvPr id="16" name="Group 1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0214797" y="7694342"/>
                <a:ext cx="3580005" cy="97513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interaction data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from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9" name="Content Placeholder 12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17" name="Oval 16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1</a:t>
              </a: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6369" y="1892887"/>
            <a:ext cx="5986876" cy="1446906"/>
            <a:chOff x="6343042" y="10796637"/>
            <a:chExt cx="7525397" cy="1818734"/>
          </a:xfrm>
        </p:grpSpPr>
        <p:grpSp>
          <p:nvGrpSpPr>
            <p:cNvPr id="31" name="Group 30"/>
            <p:cNvGrpSpPr/>
            <p:nvPr/>
          </p:nvGrpSpPr>
          <p:grpSpPr>
            <a:xfrm>
              <a:off x="7336800" y="10796637"/>
              <a:ext cx="6531639" cy="1811584"/>
              <a:chOff x="1268810" y="12811572"/>
              <a:chExt cx="6531639" cy="181158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268810" y="13733357"/>
                <a:ext cx="6531639" cy="889799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known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(</a:t>
                </a:r>
                <a:r>
                  <a:rPr kumimoji="0" lang="en-US" sz="20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sequence signature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match)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4904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32" name="Oval 31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6561416" y="248181"/>
            <a:ext cx="5715049" cy="5156986"/>
            <a:chOff x="6998797" y="8604837"/>
            <a:chExt cx="8049684" cy="726364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998797" y="11444504"/>
              <a:ext cx="4721373" cy="1430568"/>
              <a:chOff x="8523328" y="11633341"/>
              <a:chExt cx="4721373" cy="14305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9550825" y="11633341"/>
                <a:ext cx="3693876" cy="1430568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3</a:t>
                </a:r>
              </a:p>
            </p:txBody>
          </p:sp>
        </p:grp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65231" y="3525733"/>
            <a:ext cx="6921889" cy="1379318"/>
            <a:chOff x="1682714" y="14271549"/>
            <a:chExt cx="9308748" cy="184724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682714" y="14346385"/>
              <a:ext cx="9308748" cy="1772411"/>
              <a:chOff x="2279681" y="14960815"/>
              <a:chExt cx="9308748" cy="177241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633798" y="14960815"/>
                <a:ext cx="6954631" cy="1772411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</a:t>
                </a: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iral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-interacting human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proteins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containing 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these domains and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use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QSLIMFinder to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  <a:solidFill>
                <a:srgbClr val="8064A2"/>
              </a:solidFill>
              <a:ln w="25400" cap="flat" cmpd="sng" algn="ctr">
                <a:solidFill>
                  <a:srgbClr val="8064A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4</a:t>
                </a:r>
              </a:p>
            </p:txBody>
          </p:sp>
        </p:grp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770361" y="5073952"/>
            <a:ext cx="5373585" cy="1015663"/>
            <a:chOff x="2403385" y="16367127"/>
            <a:chExt cx="7239863" cy="1368409"/>
          </a:xfrm>
        </p:grpSpPr>
        <p:sp>
          <p:nvSpPr>
            <p:cNvPr id="97" name="TextBox 96"/>
            <p:cNvSpPr txBox="1"/>
            <p:nvPr/>
          </p:nvSpPr>
          <p:spPr>
            <a:xfrm>
              <a:off x="3442038" y="16367127"/>
              <a:ext cx="6201210" cy="1368409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Benchmark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based on known instances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regions necessary to interact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2000" kern="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ombine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domain-motif pairs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403385" y="16599533"/>
              <a:ext cx="903599" cy="903599"/>
            </a:xfrm>
            <a:prstGeom prst="ellipse">
              <a:avLst/>
            </a:prstGeom>
            <a:solidFill>
              <a:srgbClr val="4BACC6"/>
            </a:solidFill>
            <a:ln w="25400" cap="flat" cmpd="sng" algn="ctr">
              <a:solidFill>
                <a:srgbClr val="4BACC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5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6274463" y="4896183"/>
            <a:ext cx="2800585" cy="1223525"/>
            <a:chOff x="3672609" y="17131130"/>
            <a:chExt cx="4136535" cy="180717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807" y="17131130"/>
              <a:ext cx="3106337" cy="180717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609" y="17535395"/>
              <a:ext cx="960977" cy="1360084"/>
            </a:xfrm>
            <a:prstGeom prst="rect">
              <a:avLst/>
            </a:prstGeom>
          </p:spPr>
        </p:pic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27743" y="-30603"/>
            <a:ext cx="3252362" cy="2106202"/>
            <a:chOff x="1989973" y="9053117"/>
            <a:chExt cx="4951218" cy="3206367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293980" y="9417225"/>
              <a:ext cx="1647211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493347" y="11311248"/>
              <a:ext cx="1258596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Viral-interacting proteins appears as hubs: study bias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179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domains likely to mediate interaction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2" y="1265506"/>
            <a:ext cx="5339708" cy="3370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5855" y="879909"/>
            <a:ext cx="6184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Author </a:t>
            </a:r>
            <a:r>
              <a:rPr lang="mr-IN" dirty="0" smtClean="0"/>
              <a:t>–</a:t>
            </a:r>
            <a:r>
              <a:rPr lang="en-US" dirty="0" smtClean="0"/>
              <a:t> Paper interaction </a:t>
            </a:r>
          </a:p>
          <a:p>
            <a:r>
              <a:rPr lang="en-US" dirty="0" smtClean="0"/>
              <a:t>Paper </a:t>
            </a:r>
            <a:r>
              <a:rPr lang="mr-IN" dirty="0"/>
              <a:t>–</a:t>
            </a:r>
            <a:r>
              <a:rPr lang="en-US" dirty="0" smtClean="0"/>
              <a:t> Topic interaction</a:t>
            </a:r>
          </a:p>
          <a:p>
            <a:endParaRPr lang="en-US" dirty="0"/>
          </a:p>
          <a:p>
            <a:r>
              <a:rPr lang="en-US" dirty="0" smtClean="0"/>
              <a:t>- We want to find </a:t>
            </a:r>
            <a:r>
              <a:rPr lang="en-US" dirty="0"/>
              <a:t>Author </a:t>
            </a:r>
            <a:r>
              <a:rPr lang="mr-IN" dirty="0" smtClean="0"/>
              <a:t>–</a:t>
            </a:r>
            <a:r>
              <a:rPr lang="en-US" dirty="0" smtClean="0"/>
              <a:t>Topic</a:t>
            </a:r>
            <a:r>
              <a:rPr lang="en-US" dirty="0"/>
              <a:t> </a:t>
            </a:r>
            <a:r>
              <a:rPr lang="en-US" dirty="0" smtClean="0"/>
              <a:t>interactions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5855" y="2876837"/>
            <a:ext cx="6125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Viral protein </a:t>
            </a:r>
            <a:r>
              <a:rPr lang="mr-IN" dirty="0" smtClean="0"/>
              <a:t>–</a:t>
            </a:r>
            <a:r>
              <a:rPr lang="en-US" dirty="0" smtClean="0"/>
              <a:t> human protein interaction </a:t>
            </a:r>
          </a:p>
          <a:p>
            <a:r>
              <a:rPr lang="en-US" dirty="0"/>
              <a:t>human </a:t>
            </a:r>
            <a:r>
              <a:rPr lang="en-US" dirty="0" smtClean="0"/>
              <a:t>protein </a:t>
            </a:r>
            <a:r>
              <a:rPr lang="mr-IN" dirty="0" smtClean="0"/>
              <a:t>–</a:t>
            </a:r>
            <a:r>
              <a:rPr lang="en-US" dirty="0" smtClean="0"/>
              <a:t> human domain interaction</a:t>
            </a:r>
          </a:p>
          <a:p>
            <a:endParaRPr lang="en-US" dirty="0"/>
          </a:p>
          <a:p>
            <a:r>
              <a:rPr lang="en-US" dirty="0" smtClean="0"/>
              <a:t>- We want to find </a:t>
            </a:r>
            <a:r>
              <a:rPr lang="en-US" dirty="0"/>
              <a:t>Viral protein </a:t>
            </a:r>
            <a:r>
              <a:rPr lang="mr-IN" dirty="0" smtClean="0"/>
              <a:t>–</a:t>
            </a:r>
            <a:r>
              <a:rPr lang="en-US" dirty="0" smtClean="0"/>
              <a:t> human </a:t>
            </a:r>
            <a:r>
              <a:rPr lang="en-US" dirty="0"/>
              <a:t>domain </a:t>
            </a:r>
            <a:r>
              <a:rPr lang="en-US" dirty="0" smtClean="0"/>
              <a:t>interactions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63" y="5157627"/>
            <a:ext cx="9770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Viral protein might be binding human proteins with related functions: could not distinguish such preference from true binding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420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for estimating which domains are likely to bind viral 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405" y="802986"/>
            <a:ext cx="4115995" cy="5156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507" y="3745414"/>
            <a:ext cx="1249057" cy="176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678" y="1559293"/>
            <a:ext cx="6429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confidence (p-value) </a:t>
            </a:r>
            <a:r>
              <a:rPr lang="en-US" dirty="0">
                <a:ea typeface="ＭＳ Ｐゴシック" charset="0"/>
                <a:cs typeface="ＭＳ Ｐゴシック" charset="0"/>
              </a:rPr>
              <a:t>that a viral protein binds that domain.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23800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omains likely to mediate interaction are enriched in ELM domains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2" y="909122"/>
            <a:ext cx="7304640" cy="5281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405" y="802986"/>
            <a:ext cx="4115995" cy="5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33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kinases and Zinc-finger proteins also identify domains enriched in </a:t>
            </a:r>
            <a:r>
              <a:rPr lang="en-US" dirty="0"/>
              <a:t>ELM domains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3554" y="357097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61647" y="334014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4082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 search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576"/>
            <a:ext cx="6194651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2448" y="798576"/>
            <a:ext cx="5364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networks:</a:t>
            </a:r>
          </a:p>
          <a:p>
            <a:r>
              <a:rPr lang="en-US" dirty="0" smtClean="0"/>
              <a:t>Full </a:t>
            </a:r>
            <a:r>
              <a:rPr lang="en-US" dirty="0" err="1" smtClean="0"/>
              <a:t>IntAct</a:t>
            </a:r>
            <a:endParaRPr lang="en-US" dirty="0" smtClean="0"/>
          </a:p>
          <a:p>
            <a:r>
              <a:rPr lang="en-US" dirty="0" smtClean="0"/>
              <a:t>Only Vidal’s data (Y2H, in-vitro)</a:t>
            </a:r>
          </a:p>
          <a:p>
            <a:r>
              <a:rPr lang="en-US" dirty="0" smtClean="0"/>
              <a:t>Only Mann’s data (AP-MS, in-cell-line)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3532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65504"/>
            <a:ext cx="5492496" cy="54924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</p:spPr>
        <p:txBody>
          <a:bodyPr/>
          <a:lstStyle/>
          <a:p>
            <a:r>
              <a:rPr lang="en-US" dirty="0" smtClean="0"/>
              <a:t>All types of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5689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EMBL-EBI_slide_template_widescreen_2017</Template>
  <TotalTime>7283</TotalTime>
  <Words>499</Words>
  <Application>Microsoft Macintosh PowerPoint</Application>
  <PresentationFormat>Widescreen</PresentationFormat>
  <Paragraphs>67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Helvetica Neue</vt:lpstr>
      <vt:lpstr>HelveticaNeueLT Pro 35 Th</vt:lpstr>
      <vt:lpstr>HelveticaNeueLT Pro 45 Lt</vt:lpstr>
      <vt:lpstr>ＭＳ Ｐゴシック</vt:lpstr>
      <vt:lpstr>Times</vt:lpstr>
      <vt:lpstr>Arial</vt:lpstr>
      <vt:lpstr>EMBL-EBI_slide_template_July_2015</vt:lpstr>
      <vt:lpstr>1_Leere Präsentation</vt:lpstr>
      <vt:lpstr>Identifying novel functional linear motifs using host-viral protein interactions and the principle of convergent evolution</vt:lpstr>
      <vt:lpstr>Overview</vt:lpstr>
      <vt:lpstr>Viral-interacting proteins appears as hubs: study bias</vt:lpstr>
      <vt:lpstr>Identifying domains likely to mediate interaction</vt:lpstr>
      <vt:lpstr>Method for estimating which domains are likely to bind viral proteins</vt:lpstr>
      <vt:lpstr>Domains likely to mediate interaction are enriched in ELM domains</vt:lpstr>
      <vt:lpstr>Protein kinases and Zinc-finger proteins also identify domains enriched in ELM domains</vt:lpstr>
      <vt:lpstr>Motif search setup</vt:lpstr>
      <vt:lpstr>All types of motifs</vt:lpstr>
      <vt:lpstr>All types of motifs</vt:lpstr>
      <vt:lpstr>Domain-binding motifs MOD &amp; LIG</vt:lpstr>
      <vt:lpstr>Domain-binding motifs MOD &amp; LIG</vt:lpstr>
      <vt:lpstr>Linear motif search results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Vitalii Kleshchevnikov</dc:creator>
  <cp:keywords/>
  <dc:description/>
  <cp:lastModifiedBy>Vitalii Kleshchevnikov</cp:lastModifiedBy>
  <cp:revision>26</cp:revision>
  <dcterms:created xsi:type="dcterms:W3CDTF">2017-10-24T15:06:06Z</dcterms:created>
  <dcterms:modified xsi:type="dcterms:W3CDTF">2017-11-07T16:31:16Z</dcterms:modified>
  <cp:category/>
</cp:coreProperties>
</file>